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91" r:id="rId3"/>
    <p:sldId id="292" r:id="rId4"/>
    <p:sldId id="311" r:id="rId5"/>
    <p:sldId id="293" r:id="rId6"/>
    <p:sldId id="294" r:id="rId7"/>
    <p:sldId id="309" r:id="rId8"/>
    <p:sldId id="310" r:id="rId9"/>
    <p:sldId id="295" r:id="rId10"/>
    <p:sldId id="298" r:id="rId11"/>
    <p:sldId id="301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00"/>
    <a:srgbClr val="00CC00"/>
    <a:srgbClr val="339933"/>
    <a:srgbClr val="FF99FF"/>
    <a:srgbClr val="CC9900"/>
    <a:srgbClr val="CCCC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42"/>
  </p:normalViewPr>
  <p:slideViewPr>
    <p:cSldViewPr showGuides="1">
      <p:cViewPr varScale="1">
        <p:scale>
          <a:sx n="68" d="100"/>
          <a:sy n="68" d="100"/>
        </p:scale>
        <p:origin x="1470" y="78"/>
      </p:cViewPr>
      <p:guideLst>
        <p:guide orient="horz" pos="2169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/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  <a:t>‹#›</a:t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488903834715&amp;di=8bd6c3f5f4b5660762165532747843fb&amp;imgtype=0&amp;src=http%3A%2F%2Fs3.sinaimg.cn%2Fmw690%2F4fabccf9gdea0e430ea82%266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1773238"/>
            <a:ext cx="6572250" cy="4535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矩形 2064"/>
          <p:cNvSpPr>
            <a:spLocks noTextEdit="1"/>
          </p:cNvSpPr>
          <p:nvPr/>
        </p:nvSpPr>
        <p:spPr>
          <a:xfrm>
            <a:off x="3059113" y="1557338"/>
            <a:ext cx="649287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eaLnBrk="0" hangingPunct="0"/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52" name="矩形 1"/>
          <p:cNvSpPr/>
          <p:nvPr/>
        </p:nvSpPr>
        <p:spPr>
          <a:xfrm>
            <a:off x="2843213" y="1125538"/>
            <a:ext cx="327660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latin typeface="Calibri" panose="020F0502020204030204" pitchFamily="34" charset="0"/>
              </a:rPr>
              <a:t>15  </a:t>
            </a:r>
            <a:r>
              <a:rPr lang="zh-CN" altLang="en-US" sz="4400" b="1" dirty="0">
                <a:latin typeface="Calibri" panose="020F0502020204030204" pitchFamily="34" charset="0"/>
              </a:rPr>
              <a:t>有趣的事</a:t>
            </a:r>
            <a:endParaRPr lang="zh-CN" altLang="en-US" sz="4400" dirty="0"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31840" y="5373216"/>
            <a:ext cx="244810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第一课时</a:t>
            </a:r>
            <a:endParaRPr kumimoji="0" lang="zh-CN" altLang="en-US" sz="4400" b="1" i="0" u="none" strike="noStrike" kern="1200" cap="none" spc="0" normalizeH="0" baseline="0" noProof="1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WordArt 6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3"/>
          <p:cNvSpPr/>
          <p:nvPr/>
        </p:nvSpPr>
        <p:spPr>
          <a:xfrm>
            <a:off x="755650" y="1268413"/>
            <a:ext cx="7272338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童年趣事很多很多，给我们留下了深刻的印象，课下选择一个讲给同学们听。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5" name="图片 4" descr="u=730889301,3474427772&amp;fm=21&amp;gp=0.jpg"/>
          <p:cNvPicPr>
            <a:picLocks noChangeAspect="1"/>
          </p:cNvPicPr>
          <p:nvPr/>
        </p:nvPicPr>
        <p:blipFill>
          <a:blip r:embed="rId2"/>
          <a:srcRect t="5882"/>
          <a:stretch>
            <a:fillRect/>
          </a:stretch>
        </p:blipFill>
        <p:spPr>
          <a:xfrm>
            <a:off x="2195513" y="3068638"/>
            <a:ext cx="4824412" cy="2881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565400"/>
            <a:ext cx="3810000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2339975" y="2254250"/>
            <a:ext cx="3724275" cy="2216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8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再见</a:t>
            </a:r>
            <a:endParaRPr kumimoji="0" lang="zh-CN" altLang="en-US" sz="13800" b="0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2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http://www.pingguolv.com/uploads/allimg/140830/73-140S0163251.jpg"/>
          <p:cNvPicPr>
            <a:picLocks noChangeAspect="1"/>
          </p:cNvPicPr>
          <p:nvPr/>
        </p:nvPicPr>
        <p:blipFill>
          <a:blip r:embed="rId2"/>
          <a:srcRect t="22937" r="3612"/>
          <a:stretch>
            <a:fillRect/>
          </a:stretch>
        </p:blipFill>
        <p:spPr>
          <a:xfrm>
            <a:off x="755650" y="1052513"/>
            <a:ext cx="6553200" cy="3840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AutoShape 2" descr="http://img4.imgtn.bdimg.com/it/u=1882688087,2359545023&amp;fm=214&amp;gp=0.jpg"/>
          <p:cNvSpPr>
            <a:spLocks noChangeAspect="1"/>
          </p:cNvSpPr>
          <p:nvPr/>
        </p:nvSpPr>
        <p:spPr>
          <a:xfrm>
            <a:off x="66675" y="-1249362"/>
            <a:ext cx="3867150" cy="2609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3076" name="AutoShape 4" descr="http://img4.imgtn.bdimg.com/it/u=1882688087,2359545023&amp;fm=214&amp;gp=0.jpg"/>
          <p:cNvSpPr>
            <a:spLocks noChangeAspect="1"/>
          </p:cNvSpPr>
          <p:nvPr/>
        </p:nvSpPr>
        <p:spPr>
          <a:xfrm>
            <a:off x="66675" y="-1249362"/>
            <a:ext cx="3867150" cy="2609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1188" y="5084763"/>
            <a:ext cx="80645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你的童年有什么有趣的事呢？下面我们就来学习</a:t>
            </a:r>
            <a:r>
              <a:rPr lang="en-US" altLang="zh-CN" sz="3600" dirty="0">
                <a:latin typeface="Calibri" panose="020F0502020204030204" pitchFamily="34" charset="0"/>
              </a:rPr>
              <a:t>15</a:t>
            </a:r>
            <a:r>
              <a:rPr lang="zh-CN" altLang="zh-CN" sz="3600" dirty="0">
                <a:latin typeface="Calibri" panose="020F0502020204030204" pitchFamily="34" charset="0"/>
              </a:rPr>
              <a:t>课《有趣的事》齐读课题。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14338" name="Picture 2" descr="http://pic.qjimage.com/chineseview119/high/405-56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3" y="1052513"/>
            <a:ext cx="6551612" cy="3883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9" name="AutoShape 4" descr="http://img1.imgtn.bdimg.com/it/u=238641467,3975618434&amp;fm=214&amp;gp=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sp>
        <p:nvSpPr>
          <p:cNvPr id="3080" name="AutoShape 6" descr="http://img1.imgtn.bdimg.com/it/u=238641467,3975618434&amp;fm=214&amp;gp=0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14346" name="Picture 10" descr="http://img5.duitang.com/uploads/item/201208/31/20120831192642_8Skac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13" y="981075"/>
            <a:ext cx="7127875" cy="4154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2" name="WordArt 10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4"/>
          <p:cNvSpPr/>
          <p:nvPr/>
        </p:nvSpPr>
        <p:spPr>
          <a:xfrm>
            <a:off x="1116013" y="1412875"/>
            <a:ext cx="572452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了解</a:t>
            </a:r>
            <a:r>
              <a:rPr lang="en-US" altLang="zh-CN" sz="3600" dirty="0">
                <a:latin typeface="Calibri" panose="020F0502020204030204" pitchFamily="34" charset="0"/>
              </a:rPr>
              <a:t>课文</a:t>
            </a:r>
            <a:r>
              <a:rPr lang="zh-CN" altLang="zh-CN" sz="3600" dirty="0">
                <a:latin typeface="Calibri" panose="020F0502020204030204" pitchFamily="34" charset="0"/>
              </a:rPr>
              <a:t>写了几件什么事？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13314" name="Picture 2" descr="http://img3.redocn.com/20120601/Redocn_2012060105202586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049" r="284" b="5653"/>
          <a:stretch>
            <a:fillRect/>
          </a:stretch>
        </p:blipFill>
        <p:spPr>
          <a:xfrm>
            <a:off x="1258888" y="2205038"/>
            <a:ext cx="6192837" cy="3960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WordArt 4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9"/>
          <p:cNvGrpSpPr/>
          <p:nvPr/>
        </p:nvGrpSpPr>
        <p:grpSpPr>
          <a:xfrm>
            <a:off x="684213" y="1341438"/>
            <a:ext cx="1800225" cy="1727200"/>
            <a:chOff x="1104" y="880"/>
            <a:chExt cx="1104" cy="1032"/>
          </a:xfrm>
        </p:grpSpPr>
        <p:sp>
          <p:nvSpPr>
            <p:cNvPr id="520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0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1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1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1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1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1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1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1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1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86" name="Text Box 40"/>
          <p:cNvSpPr txBox="1"/>
          <p:nvPr/>
        </p:nvSpPr>
        <p:spPr>
          <a:xfrm>
            <a:off x="827088" y="1196975"/>
            <a:ext cx="1800225" cy="1862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记</a:t>
            </a:r>
          </a:p>
        </p:txBody>
      </p:sp>
      <p:grpSp>
        <p:nvGrpSpPr>
          <p:cNvPr id="5124" name="Group 29"/>
          <p:cNvGrpSpPr/>
          <p:nvPr/>
        </p:nvGrpSpPr>
        <p:grpSpPr>
          <a:xfrm>
            <a:off x="2484438" y="1341438"/>
            <a:ext cx="1727200" cy="1727200"/>
            <a:chOff x="1104" y="880"/>
            <a:chExt cx="1104" cy="1032"/>
          </a:xfrm>
        </p:grpSpPr>
        <p:sp>
          <p:nvSpPr>
            <p:cNvPr id="519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9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0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0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20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0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0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0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0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20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98" name="Text Box 40"/>
          <p:cNvSpPr txBox="1"/>
          <p:nvPr/>
        </p:nvSpPr>
        <p:spPr>
          <a:xfrm>
            <a:off x="2484438" y="1268413"/>
            <a:ext cx="1727200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</a:t>
            </a:r>
          </a:p>
        </p:txBody>
      </p:sp>
      <p:grpSp>
        <p:nvGrpSpPr>
          <p:cNvPr id="5126" name="Group 29"/>
          <p:cNvGrpSpPr/>
          <p:nvPr/>
        </p:nvGrpSpPr>
        <p:grpSpPr>
          <a:xfrm>
            <a:off x="4211638" y="1341438"/>
            <a:ext cx="1728787" cy="1727200"/>
            <a:chOff x="1104" y="880"/>
            <a:chExt cx="1104" cy="1032"/>
          </a:xfrm>
        </p:grpSpPr>
        <p:sp>
          <p:nvSpPr>
            <p:cNvPr id="518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8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9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9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9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9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9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9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9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9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0" name="Text Box 40"/>
          <p:cNvSpPr txBox="1"/>
          <p:nvPr/>
        </p:nvSpPr>
        <p:spPr>
          <a:xfrm>
            <a:off x="4284663" y="1268413"/>
            <a:ext cx="1582737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</a:t>
            </a:r>
          </a:p>
        </p:txBody>
      </p:sp>
      <p:grpSp>
        <p:nvGrpSpPr>
          <p:cNvPr id="5" name="Group 29"/>
          <p:cNvGrpSpPr/>
          <p:nvPr/>
        </p:nvGrpSpPr>
        <p:grpSpPr>
          <a:xfrm>
            <a:off x="5940425" y="1341438"/>
            <a:ext cx="1727200" cy="1727200"/>
            <a:chOff x="1104" y="880"/>
            <a:chExt cx="1104" cy="1032"/>
          </a:xfrm>
        </p:grpSpPr>
        <p:sp>
          <p:nvSpPr>
            <p:cNvPr id="517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7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8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8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8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8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8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8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8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8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6" name="Group 29"/>
          <p:cNvGrpSpPr/>
          <p:nvPr/>
        </p:nvGrpSpPr>
        <p:grpSpPr>
          <a:xfrm>
            <a:off x="755650" y="3644900"/>
            <a:ext cx="1800225" cy="1728788"/>
            <a:chOff x="1104" y="880"/>
            <a:chExt cx="1104" cy="1032"/>
          </a:xfrm>
        </p:grpSpPr>
        <p:sp>
          <p:nvSpPr>
            <p:cNvPr id="516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6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7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7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7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7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7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7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7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7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33" name="Text Box 40"/>
          <p:cNvSpPr txBox="1"/>
          <p:nvPr/>
        </p:nvSpPr>
        <p:spPr>
          <a:xfrm>
            <a:off x="827088" y="3500438"/>
            <a:ext cx="1800225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</a:t>
            </a:r>
          </a:p>
        </p:txBody>
      </p:sp>
      <p:grpSp>
        <p:nvGrpSpPr>
          <p:cNvPr id="7" name="Group 29"/>
          <p:cNvGrpSpPr/>
          <p:nvPr/>
        </p:nvGrpSpPr>
        <p:grpSpPr>
          <a:xfrm>
            <a:off x="2555875" y="3644900"/>
            <a:ext cx="1728788" cy="1728788"/>
            <a:chOff x="1104" y="880"/>
            <a:chExt cx="1104" cy="1032"/>
          </a:xfrm>
        </p:grpSpPr>
        <p:sp>
          <p:nvSpPr>
            <p:cNvPr id="515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5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6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6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6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6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6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6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6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6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45" name="Text Box 40"/>
          <p:cNvSpPr txBox="1"/>
          <p:nvPr/>
        </p:nvSpPr>
        <p:spPr>
          <a:xfrm>
            <a:off x="2627313" y="3500438"/>
            <a:ext cx="1728787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</a:t>
            </a:r>
          </a:p>
        </p:txBody>
      </p:sp>
      <p:grpSp>
        <p:nvGrpSpPr>
          <p:cNvPr id="8" name="Group 29"/>
          <p:cNvGrpSpPr/>
          <p:nvPr/>
        </p:nvGrpSpPr>
        <p:grpSpPr>
          <a:xfrm>
            <a:off x="4284663" y="3644900"/>
            <a:ext cx="1727200" cy="1728788"/>
            <a:chOff x="1104" y="880"/>
            <a:chExt cx="1104" cy="1032"/>
          </a:xfrm>
        </p:grpSpPr>
        <p:sp>
          <p:nvSpPr>
            <p:cNvPr id="514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4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5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5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5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5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5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5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5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5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57" name="Text Box 40"/>
          <p:cNvSpPr txBox="1"/>
          <p:nvPr/>
        </p:nvSpPr>
        <p:spPr>
          <a:xfrm>
            <a:off x="4427538" y="3500438"/>
            <a:ext cx="1584325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芽</a:t>
            </a:r>
          </a:p>
        </p:txBody>
      </p:sp>
      <p:grpSp>
        <p:nvGrpSpPr>
          <p:cNvPr id="9" name="Group 29"/>
          <p:cNvGrpSpPr/>
          <p:nvPr/>
        </p:nvGrpSpPr>
        <p:grpSpPr>
          <a:xfrm>
            <a:off x="6011863" y="3644900"/>
            <a:ext cx="1728787" cy="1728788"/>
            <a:chOff x="1104" y="880"/>
            <a:chExt cx="1104" cy="1032"/>
          </a:xfrm>
        </p:grpSpPr>
        <p:sp>
          <p:nvSpPr>
            <p:cNvPr id="5138" name="Rectangle 30"/>
            <p:cNvSpPr/>
            <p:nvPr/>
          </p:nvSpPr>
          <p:spPr>
            <a:xfrm>
              <a:off x="1656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39" name="Rectangle 31"/>
            <p:cNvSpPr/>
            <p:nvPr/>
          </p:nvSpPr>
          <p:spPr>
            <a:xfrm>
              <a:off x="1104" y="1392"/>
              <a:ext cx="552" cy="520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40" name="Rectangle 32"/>
            <p:cNvSpPr/>
            <p:nvPr/>
          </p:nvSpPr>
          <p:spPr>
            <a:xfrm>
              <a:off x="1656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41" name="Rectangle 33"/>
            <p:cNvSpPr/>
            <p:nvPr/>
          </p:nvSpPr>
          <p:spPr>
            <a:xfrm>
              <a:off x="1104" y="880"/>
              <a:ext cx="552" cy="512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zh-CN" altLang="zh-CN" sz="4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42" name="Line 34"/>
            <p:cNvSpPr/>
            <p:nvPr/>
          </p:nvSpPr>
          <p:spPr>
            <a:xfrm>
              <a:off x="1104" y="880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43" name="Line 35"/>
            <p:cNvSpPr/>
            <p:nvPr/>
          </p:nvSpPr>
          <p:spPr>
            <a:xfrm>
              <a:off x="1104" y="1392"/>
              <a:ext cx="1104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44" name="Line 36"/>
            <p:cNvSpPr/>
            <p:nvPr/>
          </p:nvSpPr>
          <p:spPr>
            <a:xfrm>
              <a:off x="1104" y="1912"/>
              <a:ext cx="1104" cy="0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45" name="Line 37"/>
            <p:cNvSpPr/>
            <p:nvPr/>
          </p:nvSpPr>
          <p:spPr>
            <a:xfrm>
              <a:off x="1104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46" name="Line 38"/>
            <p:cNvSpPr/>
            <p:nvPr/>
          </p:nvSpPr>
          <p:spPr>
            <a:xfrm>
              <a:off x="1656" y="880"/>
              <a:ext cx="0" cy="1032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147" name="Line 39"/>
            <p:cNvSpPr/>
            <p:nvPr/>
          </p:nvSpPr>
          <p:spPr>
            <a:xfrm>
              <a:off x="2208" y="880"/>
              <a:ext cx="0" cy="1032"/>
            </a:xfrm>
            <a:prstGeom prst="line">
              <a:avLst/>
            </a:prstGeom>
            <a:ln w="28575" cap="sq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69" name="Text Box 40"/>
          <p:cNvSpPr txBox="1"/>
          <p:nvPr/>
        </p:nvSpPr>
        <p:spPr>
          <a:xfrm>
            <a:off x="6011863" y="1279525"/>
            <a:ext cx="1584325" cy="1862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</a:t>
            </a:r>
          </a:p>
        </p:txBody>
      </p:sp>
      <p:sp>
        <p:nvSpPr>
          <p:cNvPr id="170" name="Text Box 40"/>
          <p:cNvSpPr txBox="1"/>
          <p:nvPr/>
        </p:nvSpPr>
        <p:spPr>
          <a:xfrm>
            <a:off x="6156325" y="3500438"/>
            <a:ext cx="1584325" cy="18621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98" grpId="0"/>
      <p:bldP spid="110" grpId="0"/>
      <p:bldP spid="133" grpId="0"/>
      <p:bldP spid="145" grpId="0"/>
      <p:bldP spid="157" grpId="0"/>
      <p:bldP spid="169" grpId="0"/>
      <p:bldP spid="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imgsa.baidu.com/timg?image&amp;quality=80&amp;size=b9999_10000&amp;sec=1488903834715&amp;di=8bd6c3f5f4b5660762165532747843fb&amp;imgtype=0&amp;src=http%3A%2F%2Fs3.sinaimg.cn%2Fmw690%2F4fabccf9gdea0e430ea82%266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13" y="1773238"/>
            <a:ext cx="6572250" cy="4410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131840" y="5373216"/>
            <a:ext cx="244810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</a:rPr>
              <a:t>第二课时</a:t>
            </a:r>
            <a:endParaRPr kumimoji="0" lang="zh-CN" altLang="en-US" sz="4400" b="1" i="0" u="none" strike="noStrike" kern="1200" cap="none" spc="0" normalizeH="0" baseline="0" noProof="1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5"/>
          <p:cNvSpPr/>
          <p:nvPr/>
        </p:nvSpPr>
        <p:spPr>
          <a:xfrm>
            <a:off x="1042988" y="1341438"/>
            <a:ext cx="6648450" cy="120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Calibri" panose="020F0502020204030204" pitchFamily="34" charset="0"/>
              </a:rPr>
              <a:t>听老师范读</a:t>
            </a:r>
            <a:r>
              <a:rPr lang="en-US" altLang="zh-CN" sz="3600" dirty="0">
                <a:latin typeface="Calibri" panose="020F0502020204030204" pitchFamily="34" charset="0"/>
              </a:rPr>
              <a:t>课文</a:t>
            </a:r>
            <a:r>
              <a:rPr lang="zh-CN" altLang="en-US" sz="3600" dirty="0">
                <a:latin typeface="Calibri" panose="020F0502020204030204" pitchFamily="34" charset="0"/>
              </a:rPr>
              <a:t>，与自己的进行</a:t>
            </a:r>
            <a:endParaRPr lang="en-US" altLang="zh-CN" sz="3600" dirty="0">
              <a:latin typeface="Calibri" panose="020F0502020204030204" pitchFamily="34" charset="0"/>
            </a:endParaRPr>
          </a:p>
          <a:p>
            <a:r>
              <a:rPr lang="zh-CN" altLang="en-US" sz="3600" dirty="0">
                <a:latin typeface="Calibri" panose="020F0502020204030204" pitchFamily="34" charset="0"/>
              </a:rPr>
              <a:t>对比，取长补短。</a:t>
            </a:r>
          </a:p>
        </p:txBody>
      </p:sp>
      <p:pic>
        <p:nvPicPr>
          <p:cNvPr id="9" name="图片 8" descr="u=1380468361,3811206525&amp;fm=23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3" y="2924175"/>
            <a:ext cx="4276725" cy="3290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4"/>
          <p:cNvSpPr/>
          <p:nvPr/>
        </p:nvSpPr>
        <p:spPr>
          <a:xfrm>
            <a:off x="900113" y="1268413"/>
            <a:ext cx="5724525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“控制不住”是什么意思？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5122" name="Picture 2" descr="https://timgsa.baidu.com/timg?image&amp;quality=80&amp;size=b9999_10000&amp;sec=1489557198561&amp;di=91f97a8413efdd68d5ab071e423047fe&amp;imgtype=0&amp;src=http%3A%2F%2Fimg3.iqilu.com%2Fdata%2Fattachment%2Fforum%2Fpw%2Fsheying%2Fdvbbs%2F2008-3%2F200832919699938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BFAFF"/>
              </a:clrFrom>
              <a:clrTo>
                <a:srgbClr val="FBFAFF">
                  <a:alpha val="0"/>
                </a:srgbClr>
              </a:clrTo>
            </a:clrChange>
          </a:blip>
          <a:srcRect l="7475" t="5518" r="7626" b="8949"/>
          <a:stretch>
            <a:fillRect/>
          </a:stretch>
        </p:blipFill>
        <p:spPr>
          <a:xfrm>
            <a:off x="827088" y="2133600"/>
            <a:ext cx="3457575" cy="3598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572000" y="2492375"/>
            <a:ext cx="3313113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rgbClr val="CC00CC"/>
                </a:solidFill>
                <a:latin typeface="Calibri" panose="020F0502020204030204" pitchFamily="34" charset="0"/>
              </a:rPr>
              <a:t>在以后的日子里，还总是控制不住地拿出来朗诵。</a:t>
            </a:r>
          </a:p>
        </p:txBody>
      </p:sp>
      <p:sp>
        <p:nvSpPr>
          <p:cNvPr id="8197" name="WordArt 5"/>
          <p:cNvSpPr>
            <a:spLocks noTextEdit="1"/>
          </p:cNvSpPr>
          <p:nvPr/>
        </p:nvSpPr>
        <p:spPr>
          <a:xfrm>
            <a:off x="7772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5"/>
          <p:cNvSpPr/>
          <p:nvPr/>
        </p:nvSpPr>
        <p:spPr>
          <a:xfrm>
            <a:off x="827088" y="1412875"/>
            <a:ext cx="7572375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为什么小鸭子在录音机旁转来转去？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sp>
        <p:nvSpPr>
          <p:cNvPr id="9219" name="AutoShape 2" descr="http://img0.imgtn.bdimg.com/it/u=3309402190,2137179594&amp;fm=23&amp;gp=0.jpg"/>
          <p:cNvSpPr>
            <a:spLocks noChangeAspect="1"/>
          </p:cNvSpPr>
          <p:nvPr/>
        </p:nvSpPr>
        <p:spPr>
          <a:xfrm>
            <a:off x="66675" y="-1249362"/>
            <a:ext cx="2609850" cy="2609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Calibri" panose="020F0502020204030204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 l="18860" t="11036" r="41847" b="14468"/>
          <a:stretch>
            <a:fillRect/>
          </a:stretch>
        </p:blipFill>
        <p:spPr bwMode="auto">
          <a:xfrm>
            <a:off x="1691680" y="2780928"/>
            <a:ext cx="2448272" cy="26441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221" name="图片 4" descr="u=3309402190,2137179594&amp;fm=214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781300"/>
            <a:ext cx="2835275" cy="2833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6"/>
          <p:cNvSpPr/>
          <p:nvPr/>
        </p:nvSpPr>
        <p:spPr>
          <a:xfrm>
            <a:off x="900113" y="1268413"/>
            <a:ext cx="7488237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zh-CN" sz="3600" dirty="0">
                <a:latin typeface="Calibri" panose="020F0502020204030204" pitchFamily="34" charset="0"/>
              </a:rPr>
              <a:t>你喜欢观察周围事物的变化吗？种子发芽要经过什么过程？在文中找一找，画出来。</a:t>
            </a:r>
            <a:endParaRPr lang="zh-CN" altLang="en-US" sz="3600" dirty="0">
              <a:latin typeface="Calibri" panose="020F0502020204030204" pitchFamily="34" charset="0"/>
            </a:endParaRPr>
          </a:p>
        </p:txBody>
      </p:sp>
      <p:pic>
        <p:nvPicPr>
          <p:cNvPr id="7170" name="Picture 2" descr="https://timgsa.baidu.com/timg?image&amp;quality=80&amp;size=b9999_10000&amp;sec=1488903572819&amp;di=765df912de1cfa8899a3f9fe32966af8&amp;imgtype=0&amp;src=http%3A%2F%2Fwww.zgqydx.cn%2Ftupian%2F227922.jpg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350" y="3357563"/>
            <a:ext cx="4686300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二年级上册语文课件-15有趣的事 冀教版</Template>
  <TotalTime>0</TotalTime>
  <Words>134</Words>
  <Application>Microsoft Office PowerPoint</Application>
  <PresentationFormat>全屏显示(4:3)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楷体</vt:lpstr>
      <vt:lpstr>宋体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keywords>678</cp:keywords>
  <cp:lastModifiedBy>hp</cp:lastModifiedBy>
  <cp:revision>1</cp:revision>
  <dcterms:created xsi:type="dcterms:W3CDTF">2018-08-12T07:25:17Z</dcterms:created>
  <dcterms:modified xsi:type="dcterms:W3CDTF">2018-08-12T07:25:53Z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